
<file path=[Content_Types].xml><?xml version="1.0" encoding="utf-8"?>
<Types xmlns="http://schemas.openxmlformats.org/package/2006/content-types">
  <Default Extension="xml" ContentType="application/xml"/>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jpeg"/>
  <Override PartName="/ppt/notesSlides/notesSlide4.xml" ContentType="application/vnd.openxmlformats-officedocument.presentationml.notesSlide+xml"/>
  <Override PartName="/ppt/media/image4.jpg" ContentType="image/jpeg"/>
  <Override PartName="/ppt/notesSlides/notesSlide5.xml" ContentType="application/vnd.openxmlformats-officedocument.presentationml.notesSlide+xml"/>
  <Override PartName="/ppt/media/image5.jpg" ContentType="image/jpeg"/>
  <Override PartName="/ppt/notesSlides/notesSlide6.xml" ContentType="application/vnd.openxmlformats-officedocument.presentationml.notesSlide+xml"/>
  <Override PartName="/ppt/media/image6.jpg" ContentType="image/jpeg"/>
  <Override PartName="/ppt/notesSlides/notesSlide7.xml" ContentType="application/vnd.openxmlformats-officedocument.presentationml.notesSlide+xml"/>
  <Override PartName="/ppt/media/image7.jpg" ContentType="image/jpeg"/>
  <Override PartName="/ppt/notesSlides/notesSlide8.xml" ContentType="application/vnd.openxmlformats-officedocument.presentationml.notesSlide+xml"/>
  <Override PartName="/ppt/media/image8.jpg" ContentType="image/jpeg"/>
  <Override PartName="/ppt/notesSlides/notesSlide9.xml" ContentType="application/vnd.openxmlformats-officedocument.presentationml.notesSlide+xml"/>
  <Override PartName="/ppt/media/image9.jpg" ContentType="image/jpeg"/>
  <Override PartName="/ppt/notesSlides/notesSlide10.xml" ContentType="application/vnd.openxmlformats-officedocument.presentationml.notesSlide+xml"/>
  <Override PartName="/ppt/media/image10.jpg" ContentType="image/jpeg"/>
  <Override PartName="/ppt/notesSlides/notesSlide11.xml" ContentType="application/vnd.openxmlformats-officedocument.presentationml.notesSlide+xml"/>
  <Override PartName="/ppt/media/image11.jpg" ContentType="image/jpeg"/>
  <Override PartName="/ppt/notesSlides/notesSlide12.xml" ContentType="application/vnd.openxmlformats-officedocument.presentationml.notesSlide+xml"/>
  <Override PartName="/ppt/media/image12.jpg" ContentType="image/jpeg"/>
  <Override PartName="/ppt/notesSlides/notesSlide13.xml" ContentType="application/vnd.openxmlformats-officedocument.presentationml.notesSlide+xml"/>
  <Override PartName="/ppt/media/image13.jpg" ContentType="image/jpeg"/>
  <Override PartName="/ppt/notesSlides/notesSlide14.xml" ContentType="application/vnd.openxmlformats-officedocument.presentationml.notesSlide+xml"/>
  <Override PartName="/ppt/media/image14.jpg" ContentType="image/jpeg"/>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8"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p:cViewPr>
        <p:scale>
          <a:sx n="100" d="100"/>
          <a:sy n="100" d="100"/>
        </p:scale>
        <p:origin x="1136" y="-3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639D103E-61C1-A34E-93EE-F42361013E96}" type="datetimeFigureOut">
              <a:rPr lang="en-US" smtClean="0"/>
              <a:t>1/2/18</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88E77EB-E031-0C44-9FA9-69AE6D7F89B3}" type="slidenum">
              <a:rPr lang="en-US" smtClean="0"/>
              <a:t>‹#›</a:t>
            </a:fld>
            <a:endParaRPr lang="en-US"/>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1</a:t>
            </a:fld>
            <a:endParaRPr lang="en-US"/>
          </a:p>
        </p:txBody>
      </p:sp>
    </p:spTree>
    <p:extLst>
      <p:ext uri="{BB962C8B-B14F-4D97-AF65-F5344CB8AC3E}">
        <p14:creationId xmlns:p14="http://schemas.microsoft.com/office/powerpoint/2010/main" val="43945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10</a:t>
            </a:fld>
            <a:endParaRPr lang="en-US"/>
          </a:p>
        </p:txBody>
      </p:sp>
    </p:spTree>
    <p:extLst>
      <p:ext uri="{BB962C8B-B14F-4D97-AF65-F5344CB8AC3E}">
        <p14:creationId xmlns:p14="http://schemas.microsoft.com/office/powerpoint/2010/main" val="197296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11</a:t>
            </a:fld>
            <a:endParaRPr lang="en-US"/>
          </a:p>
        </p:txBody>
      </p:sp>
    </p:spTree>
    <p:extLst>
      <p:ext uri="{BB962C8B-B14F-4D97-AF65-F5344CB8AC3E}">
        <p14:creationId xmlns:p14="http://schemas.microsoft.com/office/powerpoint/2010/main" val="172019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12</a:t>
            </a:fld>
            <a:endParaRPr lang="en-US"/>
          </a:p>
        </p:txBody>
      </p:sp>
    </p:spTree>
    <p:extLst>
      <p:ext uri="{BB962C8B-B14F-4D97-AF65-F5344CB8AC3E}">
        <p14:creationId xmlns:p14="http://schemas.microsoft.com/office/powerpoint/2010/main" val="90905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13</a:t>
            </a:fld>
            <a:endParaRPr lang="en-US"/>
          </a:p>
        </p:txBody>
      </p:sp>
    </p:spTree>
    <p:extLst>
      <p:ext uri="{BB962C8B-B14F-4D97-AF65-F5344CB8AC3E}">
        <p14:creationId xmlns:p14="http://schemas.microsoft.com/office/powerpoint/2010/main" val="25459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14</a:t>
            </a:fld>
            <a:endParaRPr lang="en-US"/>
          </a:p>
        </p:txBody>
      </p:sp>
    </p:spTree>
    <p:extLst>
      <p:ext uri="{BB962C8B-B14F-4D97-AF65-F5344CB8AC3E}">
        <p14:creationId xmlns:p14="http://schemas.microsoft.com/office/powerpoint/2010/main" val="191551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15</a:t>
            </a:fld>
            <a:endParaRPr lang="en-US"/>
          </a:p>
        </p:txBody>
      </p:sp>
    </p:spTree>
    <p:extLst>
      <p:ext uri="{BB962C8B-B14F-4D97-AF65-F5344CB8AC3E}">
        <p14:creationId xmlns:p14="http://schemas.microsoft.com/office/powerpoint/2010/main" val="83975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2</a:t>
            </a:fld>
            <a:endParaRPr lang="en-US"/>
          </a:p>
        </p:txBody>
      </p:sp>
    </p:spTree>
    <p:extLst>
      <p:ext uri="{BB962C8B-B14F-4D97-AF65-F5344CB8AC3E}">
        <p14:creationId xmlns:p14="http://schemas.microsoft.com/office/powerpoint/2010/main" val="133047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3</a:t>
            </a:fld>
            <a:endParaRPr lang="en-US"/>
          </a:p>
        </p:txBody>
      </p:sp>
    </p:spTree>
    <p:extLst>
      <p:ext uri="{BB962C8B-B14F-4D97-AF65-F5344CB8AC3E}">
        <p14:creationId xmlns:p14="http://schemas.microsoft.com/office/powerpoint/2010/main" val="55646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4</a:t>
            </a:fld>
            <a:endParaRPr lang="en-US"/>
          </a:p>
        </p:txBody>
      </p:sp>
    </p:spTree>
    <p:extLst>
      <p:ext uri="{BB962C8B-B14F-4D97-AF65-F5344CB8AC3E}">
        <p14:creationId xmlns:p14="http://schemas.microsoft.com/office/powerpoint/2010/main" val="15226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5</a:t>
            </a:fld>
            <a:endParaRPr lang="en-US"/>
          </a:p>
        </p:txBody>
      </p:sp>
    </p:spTree>
    <p:extLst>
      <p:ext uri="{BB962C8B-B14F-4D97-AF65-F5344CB8AC3E}">
        <p14:creationId xmlns:p14="http://schemas.microsoft.com/office/powerpoint/2010/main" val="74844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6</a:t>
            </a:fld>
            <a:endParaRPr lang="en-US"/>
          </a:p>
        </p:txBody>
      </p:sp>
    </p:spTree>
    <p:extLst>
      <p:ext uri="{BB962C8B-B14F-4D97-AF65-F5344CB8AC3E}">
        <p14:creationId xmlns:p14="http://schemas.microsoft.com/office/powerpoint/2010/main" val="97182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7</a:t>
            </a:fld>
            <a:endParaRPr lang="en-US"/>
          </a:p>
        </p:txBody>
      </p:sp>
    </p:spTree>
    <p:extLst>
      <p:ext uri="{BB962C8B-B14F-4D97-AF65-F5344CB8AC3E}">
        <p14:creationId xmlns:p14="http://schemas.microsoft.com/office/powerpoint/2010/main" val="48150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8E77EB-E031-0C44-9FA9-69AE6D7F89B3}" type="slidenum">
              <a:rPr lang="en-US" smtClean="0"/>
              <a:t>8</a:t>
            </a:fld>
            <a:endParaRPr lang="en-US"/>
          </a:p>
        </p:txBody>
      </p:sp>
    </p:spTree>
    <p:extLst>
      <p:ext uri="{BB962C8B-B14F-4D97-AF65-F5344CB8AC3E}">
        <p14:creationId xmlns:p14="http://schemas.microsoft.com/office/powerpoint/2010/main" val="13455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E77EB-E031-0C44-9FA9-69AE6D7F89B3}" type="slidenum">
              <a:rPr lang="en-US" smtClean="0"/>
              <a:t>9</a:t>
            </a:fld>
            <a:endParaRPr lang="en-US"/>
          </a:p>
        </p:txBody>
      </p:sp>
    </p:spTree>
    <p:extLst>
      <p:ext uri="{BB962C8B-B14F-4D97-AF65-F5344CB8AC3E}">
        <p14:creationId xmlns:p14="http://schemas.microsoft.com/office/powerpoint/2010/main" val="103012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 2018 The Lawlor Group                                                                                                                                                               www.thelawlorgroup.com</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239905D-8B53-024B-9057-CBFFA611DD1F}" type="datetime1">
              <a:rPr lang="en-US" smtClean="0"/>
              <a:t>1/2/18</a:t>
            </a:fld>
            <a:endParaRPr lang="en-US"/>
          </a:p>
        </p:txBody>
      </p:sp>
      <p:sp>
        <p:nvSpPr>
          <p:cNvPr id="6" name="Holder 6"/>
          <p:cNvSpPr>
            <a:spLocks noGrp="1"/>
          </p:cNvSpPr>
          <p:nvPr>
            <p:ph type="sldNum" sz="quarter" idx="7"/>
          </p:nvPr>
        </p:nvSpPr>
        <p:spPr/>
        <p:txBody>
          <a:bodyPr lIns="0" tIns="0" rIns="0" bIns="0"/>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0" i="0">
                <a:solidFill>
                  <a:srgbClr val="AB0635"/>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 2018 The Lawlor Group                                                                                                                                                               www.thelawlorgroup.com</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4F828A8-B6B7-3748-A023-1DC93813482A}" type="datetime1">
              <a:rPr lang="en-US" smtClean="0"/>
              <a:t>1/2/18</a:t>
            </a:fld>
            <a:endParaRPr lang="en-US"/>
          </a:p>
        </p:txBody>
      </p:sp>
      <p:sp>
        <p:nvSpPr>
          <p:cNvPr id="6" name="Holder 6"/>
          <p:cNvSpPr>
            <a:spLocks noGrp="1"/>
          </p:cNvSpPr>
          <p:nvPr>
            <p:ph type="sldNum" sz="quarter" idx="7"/>
          </p:nvPr>
        </p:nvSpPr>
        <p:spPr/>
        <p:txBody>
          <a:bodyPr lIns="0" tIns="0" rIns="0" bIns="0"/>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AB0635"/>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 2018 The Lawlor Group                                                                                                                                                               www.thelawlorgroup.com</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0357237-D299-0F47-875C-55F7906A3DFD}" type="datetime1">
              <a:rPr lang="en-US" smtClean="0"/>
              <a:t>1/2/18</a:t>
            </a:fld>
            <a:endParaRPr lang="en-US"/>
          </a:p>
        </p:txBody>
      </p:sp>
      <p:sp>
        <p:nvSpPr>
          <p:cNvPr id="7" name="Holder 7"/>
          <p:cNvSpPr>
            <a:spLocks noGrp="1"/>
          </p:cNvSpPr>
          <p:nvPr>
            <p:ph type="sldNum" sz="quarter" idx="7"/>
          </p:nvPr>
        </p:nvSpPr>
        <p:spPr/>
        <p:txBody>
          <a:bodyPr lIns="0" tIns="0" rIns="0" bIns="0"/>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AB0635"/>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 2018 The Lawlor Group                                                                                                                                                               www.thelawlorgroup.com</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1EAE809-D06A-6842-B810-F4F135E18BC6}" type="datetime1">
              <a:rPr lang="en-US" smtClean="0"/>
              <a:t>1/2/18</a:t>
            </a:fld>
            <a:endParaRPr lang="en-US"/>
          </a:p>
        </p:txBody>
      </p:sp>
      <p:sp>
        <p:nvSpPr>
          <p:cNvPr id="5" name="Holder 5"/>
          <p:cNvSpPr>
            <a:spLocks noGrp="1"/>
          </p:cNvSpPr>
          <p:nvPr>
            <p:ph type="sldNum" sz="quarter" idx="7"/>
          </p:nvPr>
        </p:nvSpPr>
        <p:spPr/>
        <p:txBody>
          <a:bodyPr lIns="0" tIns="0" rIns="0" bIns="0"/>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 2018 The Lawlor Group                                                                                                                                                               www.thelawlorgroup.com</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B78318A-BFB2-7741-9415-8C0B6A8FBF0E}" type="datetime1">
              <a:rPr lang="en-US" smtClean="0"/>
              <a:t>1/2/18</a:t>
            </a:fld>
            <a:endParaRPr lang="en-US"/>
          </a:p>
        </p:txBody>
      </p:sp>
      <p:sp>
        <p:nvSpPr>
          <p:cNvPr id="4" name="Holder 4"/>
          <p:cNvSpPr>
            <a:spLocks noGrp="1"/>
          </p:cNvSpPr>
          <p:nvPr>
            <p:ph type="sldNum" sz="quarter" idx="7"/>
          </p:nvPr>
        </p:nvSpPr>
        <p:spPr/>
        <p:txBody>
          <a:bodyPr lIns="0" tIns="0" rIns="0" bIns="0"/>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5807" y="1607975"/>
            <a:ext cx="8286785" cy="1232535"/>
          </a:xfrm>
          <a:prstGeom prst="rect">
            <a:avLst/>
          </a:prstGeom>
        </p:spPr>
        <p:txBody>
          <a:bodyPr wrap="square" lIns="0" tIns="0" rIns="0" bIns="0">
            <a:spAutoFit/>
          </a:bodyPr>
          <a:lstStyle>
            <a:lvl1pPr>
              <a:defRPr sz="2600" b="0" i="0">
                <a:solidFill>
                  <a:srgbClr val="AB0635"/>
                </a:solidFill>
                <a:latin typeface="Times New Roman"/>
                <a:cs typeface="Times New Roman"/>
              </a:defRPr>
            </a:lvl1pPr>
          </a:lstStyle>
          <a:p>
            <a:endParaRPr/>
          </a:p>
        </p:txBody>
      </p:sp>
      <p:sp>
        <p:nvSpPr>
          <p:cNvPr id="3" name="Holder 3"/>
          <p:cNvSpPr>
            <a:spLocks noGrp="1"/>
          </p:cNvSpPr>
          <p:nvPr>
            <p:ph type="body" idx="1"/>
          </p:nvPr>
        </p:nvSpPr>
        <p:spPr>
          <a:xfrm>
            <a:off x="890270" y="2190051"/>
            <a:ext cx="8277859" cy="2807970"/>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r>
              <a:rPr lang="en-US" smtClean="0"/>
              <a:t>© 2018 The Lawlor Group                                                                                                                                                               www.thelawlorgroup.com</a:t>
            </a:r>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93618CA4-4D49-3A45-B4DA-A392D9ACD661}" type="datetime1">
              <a:rPr lang="en-US" smtClean="0"/>
              <a:t>1/2/18</a:t>
            </a:fld>
            <a:endParaRPr lang="en-US"/>
          </a:p>
        </p:txBody>
      </p:sp>
      <p:sp>
        <p:nvSpPr>
          <p:cNvPr id="6" name="Holder 6"/>
          <p:cNvSpPr>
            <a:spLocks noGrp="1"/>
          </p:cNvSpPr>
          <p:nvPr>
            <p:ph type="sldNum" sz="quarter" idx="7"/>
          </p:nvPr>
        </p:nvSpPr>
        <p:spPr>
          <a:xfrm>
            <a:off x="9453880" y="7197131"/>
            <a:ext cx="165100" cy="154940"/>
          </a:xfrm>
          <a:prstGeom prst="rect">
            <a:avLst/>
          </a:prstGeom>
        </p:spPr>
        <p:txBody>
          <a:bodyPr wrap="square" lIns="0" tIns="0" rIns="0" bIns="0">
            <a:spAutoFit/>
          </a:bodyPr>
          <a:lstStyle>
            <a:lvl1pPr>
              <a:defRPr sz="900" b="1" i="0">
                <a:solidFill>
                  <a:schemeClr val="tx1"/>
                </a:solidFill>
                <a:latin typeface="Goudy Old Style"/>
                <a:cs typeface="Goudy Old Style"/>
              </a:defRPr>
            </a:lvl1pPr>
          </a:lstStyle>
          <a:p>
            <a:pPr marL="82550">
              <a:lnSpc>
                <a:spcPct val="100000"/>
              </a:lnSpc>
              <a:spcBef>
                <a:spcPts val="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9400" y="254000"/>
            <a:ext cx="4279836" cy="7264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59236" y="254000"/>
            <a:ext cx="5220335" cy="7264400"/>
          </a:xfrm>
          <a:custGeom>
            <a:avLst/>
            <a:gdLst/>
            <a:ahLst/>
            <a:cxnLst/>
            <a:rect l="l" t="t" r="r" b="b"/>
            <a:pathLst>
              <a:path w="5220334" h="7264400">
                <a:moveTo>
                  <a:pt x="0" y="7264400"/>
                </a:moveTo>
                <a:lnTo>
                  <a:pt x="5219776" y="7264400"/>
                </a:lnTo>
                <a:lnTo>
                  <a:pt x="5219776" y="0"/>
                </a:lnTo>
                <a:lnTo>
                  <a:pt x="0" y="0"/>
                </a:lnTo>
                <a:lnTo>
                  <a:pt x="0" y="7264400"/>
                </a:lnTo>
                <a:close/>
              </a:path>
            </a:pathLst>
          </a:custGeom>
          <a:solidFill>
            <a:srgbClr val="AB0635"/>
          </a:solidFill>
        </p:spPr>
        <p:txBody>
          <a:bodyPr wrap="square" lIns="0" tIns="0" rIns="0" bIns="0" rtlCol="0"/>
          <a:lstStyle/>
          <a:p>
            <a:endParaRPr/>
          </a:p>
        </p:txBody>
      </p:sp>
      <p:sp>
        <p:nvSpPr>
          <p:cNvPr id="4" name="object 4"/>
          <p:cNvSpPr txBox="1">
            <a:spLocks noGrp="1"/>
          </p:cNvSpPr>
          <p:nvPr>
            <p:ph type="title"/>
          </p:nvPr>
        </p:nvSpPr>
        <p:spPr>
          <a:xfrm>
            <a:off x="5105400" y="4038600"/>
            <a:ext cx="3114675" cy="386388"/>
          </a:xfrm>
          <a:prstGeom prst="rect">
            <a:avLst/>
          </a:prstGeom>
        </p:spPr>
        <p:txBody>
          <a:bodyPr vert="horz" wrap="square" lIns="0" tIns="71120" rIns="0" bIns="0" rtlCol="0">
            <a:spAutoFit/>
          </a:bodyPr>
          <a:lstStyle/>
          <a:p>
            <a:pPr marL="12700" marR="5080">
              <a:lnSpc>
                <a:spcPts val="2580"/>
              </a:lnSpc>
              <a:spcBef>
                <a:spcPts val="560"/>
              </a:spcBef>
            </a:pPr>
            <a:r>
              <a:rPr lang="en-US" sz="2000" cap="small" spc="315" dirty="0" smtClean="0">
                <a:solidFill>
                  <a:srgbClr val="FFFFFF"/>
                </a:solidFill>
                <a:latin typeface="Goudy Old Style" charset="0"/>
                <a:ea typeface="Goudy Old Style" charset="0"/>
                <a:cs typeface="Goudy Old Style" charset="0"/>
              </a:rPr>
              <a:t>The </a:t>
            </a:r>
            <a:r>
              <a:rPr lang="en-US" sz="2000" cap="small" spc="400" dirty="0">
                <a:solidFill>
                  <a:srgbClr val="FFFFFF"/>
                </a:solidFill>
                <a:latin typeface="Goudy Old Style" charset="0"/>
                <a:ea typeface="Goudy Old Style" charset="0"/>
                <a:cs typeface="Goudy Old Style" charset="0"/>
              </a:rPr>
              <a:t>L</a:t>
            </a:r>
            <a:r>
              <a:rPr lang="en-US" sz="2000" cap="small" spc="400" dirty="0" smtClean="0">
                <a:solidFill>
                  <a:srgbClr val="FFFFFF"/>
                </a:solidFill>
                <a:latin typeface="Goudy Old Style" charset="0"/>
                <a:ea typeface="Goudy Old Style" charset="0"/>
                <a:cs typeface="Goudy Old Style" charset="0"/>
              </a:rPr>
              <a:t>awlor </a:t>
            </a:r>
            <a:r>
              <a:rPr lang="en-US" sz="2000" cap="small" spc="400" dirty="0">
                <a:solidFill>
                  <a:srgbClr val="FFFFFF"/>
                </a:solidFill>
                <a:latin typeface="Goudy Old Style" charset="0"/>
                <a:ea typeface="Goudy Old Style" charset="0"/>
                <a:cs typeface="Goudy Old Style" charset="0"/>
              </a:rPr>
              <a:t>G</a:t>
            </a:r>
            <a:r>
              <a:rPr lang="en-US" sz="2000" cap="small" spc="400" dirty="0" smtClean="0">
                <a:solidFill>
                  <a:srgbClr val="FFFFFF"/>
                </a:solidFill>
                <a:latin typeface="Goudy Old Style" charset="0"/>
                <a:ea typeface="Goudy Old Style" charset="0"/>
                <a:cs typeface="Goudy Old Style" charset="0"/>
              </a:rPr>
              <a:t>roup</a:t>
            </a:r>
            <a:endParaRPr lang="en-US" sz="2000" cap="small" dirty="0">
              <a:latin typeface="Goudy Old Style" charset="0"/>
              <a:ea typeface="Goudy Old Style" charset="0"/>
              <a:cs typeface="Goudy Old Style" charset="0"/>
            </a:endParaRPr>
          </a:p>
        </p:txBody>
      </p:sp>
      <p:sp>
        <p:nvSpPr>
          <p:cNvPr id="5" name="object 5"/>
          <p:cNvSpPr txBox="1"/>
          <p:nvPr/>
        </p:nvSpPr>
        <p:spPr>
          <a:xfrm>
            <a:off x="4906887" y="3048000"/>
            <a:ext cx="3878579" cy="669414"/>
          </a:xfrm>
          <a:prstGeom prst="rect">
            <a:avLst/>
          </a:prstGeom>
        </p:spPr>
        <p:txBody>
          <a:bodyPr vert="horz" wrap="square" lIns="0" tIns="15240" rIns="0" bIns="0" rtlCol="0">
            <a:spAutoFit/>
          </a:bodyPr>
          <a:lstStyle/>
          <a:p>
            <a:pPr marL="12700">
              <a:lnSpc>
                <a:spcPts val="5065"/>
              </a:lnSpc>
              <a:spcBef>
                <a:spcPts val="120"/>
              </a:spcBef>
              <a:tabLst>
                <a:tab pos="2980690" algn="l"/>
              </a:tabLst>
            </a:pPr>
            <a:r>
              <a:rPr lang="en-US" sz="4750" dirty="0" smtClean="0">
                <a:solidFill>
                  <a:srgbClr val="FFFFFF"/>
                </a:solidFill>
                <a:latin typeface="Goudy Old Style" charset="0"/>
                <a:ea typeface="Goudy Old Style" charset="0"/>
                <a:cs typeface="Goudy Old Style" charset="0"/>
              </a:rPr>
              <a:t>Trends for 2018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Growth in Majors with Higher Earning Potential</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1200329"/>
          </a:xfrm>
          <a:prstGeom prst="rect">
            <a:avLst/>
          </a:prstGeom>
          <a:noFill/>
        </p:spPr>
        <p:txBody>
          <a:bodyPr wrap="square" rtlCol="0">
            <a:spAutoFit/>
          </a:bodyPr>
          <a:lstStyle/>
          <a:p>
            <a:r>
              <a:rPr lang="en-US" dirty="0">
                <a:latin typeface="Goudy Old Style" charset="0"/>
                <a:ea typeface="Goudy Old Style" charset="0"/>
                <a:cs typeface="Goudy Old Style" charset="0"/>
              </a:rPr>
              <a:t>Nine categories of majors that were studied by college graduates aged 25 to 29 increased beyond the average of all majors between 2010 and 2015. Three of the top four gainers correlated with higher-than-average annual earnings in 2015 for 25- to 29-year-old graduates with that major.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077" y="2881572"/>
            <a:ext cx="5066246" cy="4554974"/>
          </a:xfrm>
          <a:prstGeom prst="rect">
            <a:avLst/>
          </a:prstGeom>
        </p:spPr>
      </p:pic>
    </p:spTree>
    <p:extLst>
      <p:ext uri="{BB962C8B-B14F-4D97-AF65-F5344CB8AC3E}">
        <p14:creationId xmlns:p14="http://schemas.microsoft.com/office/powerpoint/2010/main" val="151550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Employment Outcomes Often Disappointing</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923330"/>
          </a:xfrm>
          <a:prstGeom prst="rect">
            <a:avLst/>
          </a:prstGeom>
          <a:noFill/>
        </p:spPr>
        <p:txBody>
          <a:bodyPr wrap="square" rtlCol="0">
            <a:spAutoFit/>
          </a:bodyPr>
          <a:lstStyle/>
          <a:p>
            <a:r>
              <a:rPr lang="en-US" dirty="0">
                <a:latin typeface="Goudy Old Style" charset="0"/>
                <a:ea typeface="Goudy Old Style" charset="0"/>
                <a:cs typeface="Goudy Old Style" charset="0"/>
              </a:rPr>
              <a:t>Although the job placement rate of college graduates has held steady during the past several years, graduates increasingly feel underemployed in jobs that are not taking full advantage of their college degrees.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513" y="2534187"/>
            <a:ext cx="4829375" cy="4775200"/>
          </a:xfrm>
          <a:prstGeom prst="rect">
            <a:avLst/>
          </a:prstGeom>
        </p:spPr>
      </p:pic>
    </p:spTree>
    <p:extLst>
      <p:ext uri="{BB962C8B-B14F-4D97-AF65-F5344CB8AC3E}">
        <p14:creationId xmlns:p14="http://schemas.microsoft.com/office/powerpoint/2010/main" val="922241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Career Relevance Adds Value</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923330"/>
          </a:xfrm>
          <a:prstGeom prst="rect">
            <a:avLst/>
          </a:prstGeom>
          <a:noFill/>
        </p:spPr>
        <p:txBody>
          <a:bodyPr wrap="square" rtlCol="0">
            <a:spAutoFit/>
          </a:bodyPr>
          <a:lstStyle/>
          <a:p>
            <a:r>
              <a:rPr lang="en-US" dirty="0">
                <a:latin typeface="Goudy Old Style" charset="0"/>
                <a:ea typeface="Goudy Old Style" charset="0"/>
                <a:cs typeface="Goudy Old Style" charset="0"/>
              </a:rPr>
              <a:t>College graduates value their education more if their undergraduate major closely aligns with their current work, although 23% overall (40% among graduates from the last decade) believe their degree wasn’t worth its cost.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794" y="2582617"/>
            <a:ext cx="3858006" cy="4825649"/>
          </a:xfrm>
          <a:prstGeom prst="rect">
            <a:avLst/>
          </a:prstGeom>
        </p:spPr>
      </p:pic>
    </p:spTree>
    <p:extLst>
      <p:ext uri="{BB962C8B-B14F-4D97-AF65-F5344CB8AC3E}">
        <p14:creationId xmlns:p14="http://schemas.microsoft.com/office/powerpoint/2010/main" val="818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Online Sources Matter</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646331"/>
          </a:xfrm>
          <a:prstGeom prst="rect">
            <a:avLst/>
          </a:prstGeom>
          <a:noFill/>
        </p:spPr>
        <p:txBody>
          <a:bodyPr wrap="square" rtlCol="0">
            <a:spAutoFit/>
          </a:bodyPr>
          <a:lstStyle/>
          <a:p>
            <a:r>
              <a:rPr lang="en-US" dirty="0">
                <a:latin typeface="Goudy Old Style" charset="0"/>
                <a:ea typeface="Goudy Old Style" charset="0"/>
                <a:cs typeface="Goudy Old Style" charset="0"/>
              </a:rPr>
              <a:t>During their discovery and information-gathering phases, prospective students are using a variety of digital tools to find and research colleges.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563" y="2311970"/>
            <a:ext cx="6449274" cy="4927029"/>
          </a:xfrm>
          <a:prstGeom prst="rect">
            <a:avLst/>
          </a:prstGeom>
        </p:spPr>
      </p:pic>
    </p:spTree>
    <p:extLst>
      <p:ext uri="{BB962C8B-B14F-4D97-AF65-F5344CB8AC3E}">
        <p14:creationId xmlns:p14="http://schemas.microsoft.com/office/powerpoint/2010/main" val="94285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Communication Requires Multiple Channels</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5" y="1681243"/>
            <a:ext cx="8547316" cy="923330"/>
          </a:xfrm>
          <a:prstGeom prst="rect">
            <a:avLst/>
          </a:prstGeom>
          <a:noFill/>
        </p:spPr>
        <p:txBody>
          <a:bodyPr wrap="square" rtlCol="0">
            <a:spAutoFit/>
          </a:bodyPr>
          <a:lstStyle/>
          <a:p>
            <a:r>
              <a:rPr lang="en-US" dirty="0">
                <a:latin typeface="Goudy Old Style" charset="0"/>
                <a:ea typeface="Goudy Old Style" charset="0"/>
                <a:cs typeface="Goudy Old Style" charset="0"/>
              </a:rPr>
              <a:t>Students from lower income households are more likely to have first discovered a college of interest on social media—and they’re also more likely to use mail from a college to learn about it.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660" y="2362824"/>
            <a:ext cx="4417244" cy="5112198"/>
          </a:xfrm>
          <a:prstGeom prst="rect">
            <a:avLst/>
          </a:prstGeom>
        </p:spPr>
      </p:pic>
    </p:spTree>
    <p:extLst>
      <p:ext uri="{BB962C8B-B14F-4D97-AF65-F5344CB8AC3E}">
        <p14:creationId xmlns:p14="http://schemas.microsoft.com/office/powerpoint/2010/main" val="2036818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9400" y="254000"/>
            <a:ext cx="4279836" cy="7264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59236" y="254000"/>
            <a:ext cx="5220335" cy="7264400"/>
          </a:xfrm>
          <a:custGeom>
            <a:avLst/>
            <a:gdLst/>
            <a:ahLst/>
            <a:cxnLst/>
            <a:rect l="l" t="t" r="r" b="b"/>
            <a:pathLst>
              <a:path w="5220334" h="7264400">
                <a:moveTo>
                  <a:pt x="0" y="7264400"/>
                </a:moveTo>
                <a:lnTo>
                  <a:pt x="5219776" y="7264400"/>
                </a:lnTo>
                <a:lnTo>
                  <a:pt x="5219776" y="0"/>
                </a:lnTo>
                <a:lnTo>
                  <a:pt x="0" y="0"/>
                </a:lnTo>
                <a:lnTo>
                  <a:pt x="0" y="7264400"/>
                </a:lnTo>
                <a:close/>
              </a:path>
            </a:pathLst>
          </a:custGeom>
          <a:solidFill>
            <a:srgbClr val="AB0635"/>
          </a:solidFill>
        </p:spPr>
        <p:txBody>
          <a:bodyPr wrap="square" lIns="0" tIns="0" rIns="0" bIns="0" rtlCol="0"/>
          <a:lstStyle/>
          <a:p>
            <a:endParaRPr/>
          </a:p>
        </p:txBody>
      </p:sp>
      <p:sp>
        <p:nvSpPr>
          <p:cNvPr id="4" name="object 4"/>
          <p:cNvSpPr txBox="1">
            <a:spLocks noGrp="1"/>
          </p:cNvSpPr>
          <p:nvPr>
            <p:ph type="title"/>
          </p:nvPr>
        </p:nvSpPr>
        <p:spPr>
          <a:xfrm>
            <a:off x="4845303" y="6502400"/>
            <a:ext cx="4648200" cy="405239"/>
          </a:xfrm>
          <a:prstGeom prst="rect">
            <a:avLst/>
          </a:prstGeom>
        </p:spPr>
        <p:txBody>
          <a:bodyPr vert="horz" wrap="square" lIns="0" tIns="71120" rIns="0" bIns="0" rtlCol="0">
            <a:spAutoFit/>
          </a:bodyPr>
          <a:lstStyle/>
          <a:p>
            <a:pPr marL="12700" marR="5080">
              <a:lnSpc>
                <a:spcPts val="2580"/>
              </a:lnSpc>
              <a:spcBef>
                <a:spcPts val="560"/>
              </a:spcBef>
            </a:pPr>
            <a:r>
              <a:rPr lang="en-US" sz="1400" cap="small" dirty="0" smtClean="0">
                <a:solidFill>
                  <a:srgbClr val="FFFFFF"/>
                </a:solidFill>
                <a:latin typeface="Goudy Old Style" charset="0"/>
                <a:ea typeface="Goudy Old Style" charset="0"/>
                <a:cs typeface="Goudy Old Style" charset="0"/>
              </a:rPr>
              <a:t>1.800.972.4345 | </a:t>
            </a:r>
            <a:r>
              <a:rPr lang="en-US" sz="1400" dirty="0" err="1" smtClean="0">
                <a:solidFill>
                  <a:srgbClr val="FFFFFF"/>
                </a:solidFill>
                <a:latin typeface="Goudy Old Style" charset="0"/>
                <a:ea typeface="Goudy Old Style" charset="0"/>
                <a:cs typeface="Goudy Old Style" charset="0"/>
              </a:rPr>
              <a:t>thelawlorgroup.com</a:t>
            </a:r>
            <a:r>
              <a:rPr lang="en-US" sz="1400" dirty="0" smtClean="0">
                <a:solidFill>
                  <a:srgbClr val="FFFFFF"/>
                </a:solidFill>
                <a:latin typeface="Goudy Old Style" charset="0"/>
                <a:ea typeface="Goudy Old Style" charset="0"/>
                <a:cs typeface="Goudy Old Style" charset="0"/>
              </a:rPr>
              <a:t> | </a:t>
            </a:r>
            <a:r>
              <a:rPr lang="en-US" sz="1400" dirty="0" err="1" smtClean="0">
                <a:solidFill>
                  <a:srgbClr val="FFFFFF"/>
                </a:solidFill>
                <a:latin typeface="Goudy Old Style" charset="0"/>
                <a:ea typeface="Goudy Old Style" charset="0"/>
                <a:cs typeface="Goudy Old Style" charset="0"/>
              </a:rPr>
              <a:t>tlg@thelawlorgroup.com</a:t>
            </a:r>
            <a:endParaRPr lang="en-US" sz="1400" dirty="0">
              <a:latin typeface="Goudy Old Style" charset="0"/>
              <a:ea typeface="Goudy Old Style" charset="0"/>
              <a:cs typeface="Goudy Old Style"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124200"/>
            <a:ext cx="4102100" cy="508000"/>
          </a:xfrm>
          <a:prstGeom prst="rect">
            <a:avLst/>
          </a:prstGeom>
        </p:spPr>
      </p:pic>
    </p:spTree>
    <p:extLst>
      <p:ext uri="{BB962C8B-B14F-4D97-AF65-F5344CB8AC3E}">
        <p14:creationId xmlns:p14="http://schemas.microsoft.com/office/powerpoint/2010/main" val="118310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1061575"/>
            <a:ext cx="7734936" cy="874598"/>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Five </a:t>
            </a:r>
            <a:r>
              <a:rPr lang="en-US" sz="2800" dirty="0">
                <a:latin typeface="Goudy Old Style" charset="0"/>
                <a:ea typeface="Goudy Old Style" charset="0"/>
                <a:cs typeface="Goudy Old Style" charset="0"/>
              </a:rPr>
              <a:t>Questions the Higher </a:t>
            </a:r>
            <a:r>
              <a:rPr lang="en-US" sz="2800" dirty="0" smtClean="0">
                <a:latin typeface="Goudy Old Style" charset="0"/>
                <a:ea typeface="Goudy Old Style" charset="0"/>
                <a:cs typeface="Goudy Old Style" charset="0"/>
              </a:rPr>
              <a:t>Education Marketplace</a:t>
            </a:r>
            <a:r>
              <a:rPr lang="en-US" sz="2800" dirty="0">
                <a:latin typeface="Goudy Old Style" charset="0"/>
                <a:ea typeface="Goudy Old Style" charset="0"/>
                <a:cs typeface="Goudy Old Style" charset="0"/>
              </a:rPr>
              <a:t> </a:t>
            </a:r>
            <a:r>
              <a:rPr lang="en-US" sz="2800" dirty="0" smtClean="0">
                <a:latin typeface="Goudy Old Style" charset="0"/>
                <a:ea typeface="Goudy Old Style" charset="0"/>
                <a:cs typeface="Goudy Old Style" charset="0"/>
              </a:rPr>
              <a:t>is </a:t>
            </a:r>
            <a:r>
              <a:rPr lang="en-US" sz="2800" dirty="0">
                <a:latin typeface="Goudy Old Style" charset="0"/>
                <a:ea typeface="Goudy Old Style" charset="0"/>
                <a:cs typeface="Goudy Old Style" charset="0"/>
              </a:rPr>
              <a:t>Requiring </a:t>
            </a:r>
            <a:r>
              <a:rPr lang="en-US" sz="2800" dirty="0" smtClean="0">
                <a:latin typeface="Goudy Old Style" charset="0"/>
                <a:ea typeface="Goudy Old Style" charset="0"/>
                <a:cs typeface="Goudy Old Style" charset="0"/>
              </a:rPr>
              <a:t>Private </a:t>
            </a:r>
            <a:r>
              <a:rPr lang="en-US" sz="2800" dirty="0">
                <a:latin typeface="Goudy Old Style" charset="0"/>
                <a:ea typeface="Goudy Old Style" charset="0"/>
                <a:cs typeface="Goudy Old Style" charset="0"/>
              </a:rPr>
              <a:t>Colleges to Answer </a:t>
            </a: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009" y="2278295"/>
            <a:ext cx="6010382" cy="48083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Gradual Enrollment Growth</a:t>
            </a:r>
            <a:r>
              <a:rPr lang="en-US" sz="2800" dirty="0">
                <a:latin typeface="Goudy Old Style" charset="0"/>
                <a:ea typeface="Goudy Old Style" charset="0"/>
                <a:cs typeface="Goudy Old Style" charset="0"/>
              </a:rPr>
              <a:t> </a:t>
            </a: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5" y="1681243"/>
            <a:ext cx="7734936" cy="923330"/>
          </a:xfrm>
          <a:prstGeom prst="rect">
            <a:avLst/>
          </a:prstGeom>
          <a:noFill/>
        </p:spPr>
        <p:txBody>
          <a:bodyPr wrap="square" rtlCol="0">
            <a:spAutoFit/>
          </a:bodyPr>
          <a:lstStyle/>
          <a:p>
            <a:r>
              <a:rPr lang="en-US" dirty="0">
                <a:latin typeface="Goudy Old Style" charset="0"/>
                <a:ea typeface="Goudy Old Style" charset="0"/>
                <a:cs typeface="Goudy Old Style" charset="0"/>
              </a:rPr>
              <a:t>In Fall 2022, enrollment of first-time degree/certificate-seeking students will recover its previous peak from Fall 2009, yet the future average growth rate will not produce as many additional enrollments compared to its past trajectory.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705" y="2735911"/>
            <a:ext cx="5977495" cy="4517296"/>
          </a:xfrm>
          <a:prstGeom prst="rect">
            <a:avLst/>
          </a:prstGeom>
        </p:spPr>
      </p:pic>
    </p:spTree>
    <p:extLst>
      <p:ext uri="{BB962C8B-B14F-4D97-AF65-F5344CB8AC3E}">
        <p14:creationId xmlns:p14="http://schemas.microsoft.com/office/powerpoint/2010/main" val="1178229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Increase in Racial/Ethnic Diversity</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923330"/>
          </a:xfrm>
          <a:prstGeom prst="rect">
            <a:avLst/>
          </a:prstGeom>
          <a:noFill/>
        </p:spPr>
        <p:txBody>
          <a:bodyPr wrap="square" rtlCol="0">
            <a:spAutoFit/>
          </a:bodyPr>
          <a:lstStyle/>
          <a:p>
            <a:r>
              <a:rPr lang="en-US" dirty="0">
                <a:latin typeface="Goudy Old Style" charset="0"/>
                <a:ea typeface="Goudy Old Style" charset="0"/>
                <a:cs typeface="Goudy Old Style" charset="0"/>
              </a:rPr>
              <a:t>Students of color will account for 99% of the enrollment growth at degree-granting </a:t>
            </a:r>
            <a:r>
              <a:rPr lang="en-US" dirty="0" smtClean="0">
                <a:latin typeface="Goudy Old Style" charset="0"/>
                <a:ea typeface="Goudy Old Style" charset="0"/>
                <a:cs typeface="Goudy Old Style" charset="0"/>
              </a:rPr>
              <a:t>post-secondary </a:t>
            </a:r>
            <a:r>
              <a:rPr lang="en-US" dirty="0">
                <a:latin typeface="Goudy Old Style" charset="0"/>
                <a:ea typeface="Goudy Old Style" charset="0"/>
                <a:cs typeface="Goudy Old Style" charset="0"/>
              </a:rPr>
              <a:t>institutions during the next nine years—50% of it from Hispanic students, 27% from Black students, 13% from students of two or more races, and 9% from Asian students.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191" y="2742213"/>
            <a:ext cx="6074018" cy="4480080"/>
          </a:xfrm>
          <a:prstGeom prst="rect">
            <a:avLst/>
          </a:prstGeom>
        </p:spPr>
      </p:pic>
    </p:spTree>
    <p:extLst>
      <p:ext uri="{BB962C8B-B14F-4D97-AF65-F5344CB8AC3E}">
        <p14:creationId xmlns:p14="http://schemas.microsoft.com/office/powerpoint/2010/main" val="208534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Variable Population Trends</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646331"/>
          </a:xfrm>
          <a:prstGeom prst="rect">
            <a:avLst/>
          </a:prstGeom>
          <a:noFill/>
        </p:spPr>
        <p:txBody>
          <a:bodyPr wrap="square" rtlCol="0">
            <a:spAutoFit/>
          </a:bodyPr>
          <a:lstStyle/>
          <a:p>
            <a:r>
              <a:rPr lang="en-US" dirty="0">
                <a:latin typeface="Goudy Old Style" charset="0"/>
                <a:ea typeface="Goudy Old Style" charset="0"/>
                <a:cs typeface="Goudy Old Style" charset="0"/>
              </a:rPr>
              <a:t>Nationwide, the number of high school graduates will peak in 2024-25 at 2.9% higher than its current level, yet then will fall dramatically to 4.7% lower than now by 2031-32.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516" y="2311965"/>
            <a:ext cx="4435284" cy="5111046"/>
          </a:xfrm>
          <a:prstGeom prst="rect">
            <a:avLst/>
          </a:prstGeom>
        </p:spPr>
      </p:pic>
    </p:spTree>
    <p:extLst>
      <p:ext uri="{BB962C8B-B14F-4D97-AF65-F5344CB8AC3E}">
        <p14:creationId xmlns:p14="http://schemas.microsoft.com/office/powerpoint/2010/main" val="23821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Small Market Share for High Price</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923330"/>
          </a:xfrm>
          <a:prstGeom prst="rect">
            <a:avLst/>
          </a:prstGeom>
          <a:noFill/>
        </p:spPr>
        <p:txBody>
          <a:bodyPr wrap="square" rtlCol="0">
            <a:spAutoFit/>
          </a:bodyPr>
          <a:lstStyle/>
          <a:p>
            <a:r>
              <a:rPr lang="en-US" dirty="0">
                <a:latin typeface="Goudy Old Style" charset="0"/>
                <a:ea typeface="Goudy Old Style" charset="0"/>
                <a:cs typeface="Goudy Old Style" charset="0"/>
              </a:rPr>
              <a:t>A majority of full-time four-year undergraduates attend a college or university with published tuition and fees of less than $12,100. While the median sticker price for those attending a public institution is $10,270, at private nonprofit institutions it’s $35,260.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365" y="2610923"/>
            <a:ext cx="5449235" cy="4777572"/>
          </a:xfrm>
          <a:prstGeom prst="rect">
            <a:avLst/>
          </a:prstGeom>
        </p:spPr>
      </p:pic>
    </p:spTree>
    <p:extLst>
      <p:ext uri="{BB962C8B-B14F-4D97-AF65-F5344CB8AC3E}">
        <p14:creationId xmlns:p14="http://schemas.microsoft.com/office/powerpoint/2010/main" val="400882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Price Growing Twice as Fast as Income</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1200329"/>
          </a:xfrm>
          <a:prstGeom prst="rect">
            <a:avLst/>
          </a:prstGeom>
          <a:noFill/>
        </p:spPr>
        <p:txBody>
          <a:bodyPr wrap="square" rtlCol="0">
            <a:spAutoFit/>
          </a:bodyPr>
          <a:lstStyle/>
          <a:p>
            <a:r>
              <a:rPr lang="en-US" dirty="0">
                <a:latin typeface="Goudy Old Style" charset="0"/>
                <a:ea typeface="Goudy Old Style" charset="0"/>
                <a:cs typeface="Goudy Old Style" charset="0"/>
              </a:rPr>
              <a:t>Thirty years ago, the average published price of tuition, fees, room, and board at private nonprofit institutions was 40% of the median household income. By 2016 it grew to 77%—although it would have been half that, 38%, if the published price had increased only at the rate of inflation.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796" y="2881572"/>
            <a:ext cx="7240809" cy="4357428"/>
          </a:xfrm>
          <a:prstGeom prst="rect">
            <a:avLst/>
          </a:prstGeom>
        </p:spPr>
      </p:pic>
    </p:spTree>
    <p:extLst>
      <p:ext uri="{BB962C8B-B14F-4D97-AF65-F5344CB8AC3E}">
        <p14:creationId xmlns:p14="http://schemas.microsoft.com/office/powerpoint/2010/main" val="201935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Sticker Shock is a Deterrent</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646331"/>
          </a:xfrm>
          <a:prstGeom prst="rect">
            <a:avLst/>
          </a:prstGeom>
          <a:noFill/>
        </p:spPr>
        <p:txBody>
          <a:bodyPr wrap="square" rtlCol="0">
            <a:spAutoFit/>
          </a:bodyPr>
          <a:lstStyle/>
          <a:p>
            <a:r>
              <a:rPr lang="en-US" dirty="0">
                <a:latin typeface="Goudy Old Style" charset="0"/>
                <a:ea typeface="Goudy Old Style" charset="0"/>
                <a:cs typeface="Goudy Old Style" charset="0"/>
              </a:rPr>
              <a:t>Most families have crossed a college off their consideration list due to its published price before applying to it (likely, before knowing what their net cost would be).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114" y="2327573"/>
            <a:ext cx="5860172" cy="4894719"/>
          </a:xfrm>
          <a:prstGeom prst="rect">
            <a:avLst/>
          </a:prstGeom>
        </p:spPr>
      </p:pic>
    </p:spTree>
    <p:extLst>
      <p:ext uri="{BB962C8B-B14F-4D97-AF65-F5344CB8AC3E}">
        <p14:creationId xmlns:p14="http://schemas.microsoft.com/office/powerpoint/2010/main" val="38736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099892"/>
            <a:ext cx="7734936" cy="443711"/>
          </a:xfrm>
          <a:prstGeom prst="rect">
            <a:avLst/>
          </a:prstGeom>
        </p:spPr>
        <p:txBody>
          <a:bodyPr vert="horz" wrap="square" lIns="0" tIns="12700" rIns="0" bIns="0" rtlCol="0">
            <a:spAutoFit/>
          </a:bodyPr>
          <a:lstStyle/>
          <a:p>
            <a:r>
              <a:rPr lang="en-US" sz="2800" dirty="0" smtClean="0">
                <a:latin typeface="Goudy Old Style" charset="0"/>
                <a:ea typeface="Goudy Old Style" charset="0"/>
                <a:cs typeface="Goudy Old Style" charset="0"/>
              </a:rPr>
              <a:t>Economic Considerations Increasing</a:t>
            </a:r>
            <a:endParaRPr lang="en-US" sz="2800" dirty="0">
              <a:latin typeface="Goudy Old Style" charset="0"/>
              <a:ea typeface="Goudy Old Style" charset="0"/>
              <a:cs typeface="Goudy Old Style" charset="0"/>
            </a:endParaRPr>
          </a:p>
        </p:txBody>
      </p:sp>
      <p:sp>
        <p:nvSpPr>
          <p:cNvPr id="4" name="object 4"/>
          <p:cNvSpPr/>
          <p:nvPr/>
        </p:nvSpPr>
        <p:spPr>
          <a:xfrm>
            <a:off x="280670" y="280670"/>
            <a:ext cx="9497060" cy="7211059"/>
          </a:xfrm>
          <a:custGeom>
            <a:avLst/>
            <a:gdLst/>
            <a:ahLst/>
            <a:cxnLst/>
            <a:rect l="l" t="t" r="r" b="b"/>
            <a:pathLst>
              <a:path w="9497060" h="7211059">
                <a:moveTo>
                  <a:pt x="0" y="7211059"/>
                </a:moveTo>
                <a:lnTo>
                  <a:pt x="9497060" y="7211059"/>
                </a:lnTo>
                <a:lnTo>
                  <a:pt x="9497060" y="0"/>
                </a:lnTo>
                <a:lnTo>
                  <a:pt x="0" y="0"/>
                </a:lnTo>
                <a:lnTo>
                  <a:pt x="0" y="7211059"/>
                </a:lnTo>
                <a:close/>
              </a:path>
            </a:pathLst>
          </a:custGeom>
          <a:ln w="12700">
            <a:solidFill>
              <a:srgbClr val="AB0635"/>
            </a:solidFill>
          </a:ln>
        </p:spPr>
        <p:txBody>
          <a:bodyPr wrap="square" lIns="0" tIns="0" rIns="0" bIns="0" rtlCol="0"/>
          <a:lstStyle/>
          <a:p>
            <a:endParaRPr/>
          </a:p>
        </p:txBody>
      </p:sp>
      <p:sp>
        <p:nvSpPr>
          <p:cNvPr id="5" name="object 5"/>
          <p:cNvSpPr/>
          <p:nvPr/>
        </p:nvSpPr>
        <p:spPr>
          <a:xfrm>
            <a:off x="274320" y="274320"/>
            <a:ext cx="1935480" cy="445134"/>
          </a:xfrm>
          <a:custGeom>
            <a:avLst/>
            <a:gdLst/>
            <a:ahLst/>
            <a:cxnLst/>
            <a:rect l="l" t="t" r="r" b="b"/>
            <a:pathLst>
              <a:path w="4526280" h="445134">
                <a:moveTo>
                  <a:pt x="4526280" y="0"/>
                </a:moveTo>
                <a:lnTo>
                  <a:pt x="0" y="0"/>
                </a:lnTo>
                <a:lnTo>
                  <a:pt x="0" y="445122"/>
                </a:lnTo>
                <a:lnTo>
                  <a:pt x="4526280" y="445122"/>
                </a:lnTo>
                <a:lnTo>
                  <a:pt x="4526280" y="0"/>
                </a:lnTo>
                <a:close/>
              </a:path>
            </a:pathLst>
          </a:custGeom>
          <a:solidFill>
            <a:srgbClr val="AB0635"/>
          </a:solidFill>
        </p:spPr>
        <p:txBody>
          <a:bodyPr wrap="square" lIns="0" tIns="0" rIns="0" bIns="0" rtlCol="0"/>
          <a:lstStyle/>
          <a:p>
            <a:endParaRPr/>
          </a:p>
        </p:txBody>
      </p:sp>
      <p:sp>
        <p:nvSpPr>
          <p:cNvPr id="6" name="object 6"/>
          <p:cNvSpPr txBox="1"/>
          <p:nvPr/>
        </p:nvSpPr>
        <p:spPr>
          <a:xfrm>
            <a:off x="609600" y="357394"/>
            <a:ext cx="1490105" cy="224420"/>
          </a:xfrm>
          <a:prstGeom prst="rect">
            <a:avLst/>
          </a:prstGeom>
        </p:spPr>
        <p:txBody>
          <a:bodyPr vert="horz" wrap="square" lIns="0" tIns="16510" rIns="0" bIns="0" rtlCol="0">
            <a:spAutoFit/>
          </a:bodyPr>
          <a:lstStyle/>
          <a:p>
            <a:pPr marL="12700">
              <a:lnSpc>
                <a:spcPct val="100000"/>
              </a:lnSpc>
              <a:spcBef>
                <a:spcPts val="130"/>
              </a:spcBef>
            </a:pPr>
            <a:r>
              <a:rPr lang="en-US" sz="1350" cap="small" dirty="0" smtClean="0">
                <a:solidFill>
                  <a:srgbClr val="FFFFFF"/>
                </a:solidFill>
                <a:latin typeface="Goudy Old Style" charset="0"/>
                <a:ea typeface="Goudy Old Style" charset="0"/>
                <a:cs typeface="Goudy Old Style" charset="0"/>
              </a:rPr>
              <a:t>Trends for 2018</a:t>
            </a:r>
            <a:endParaRPr sz="950" cap="small" dirty="0">
              <a:latin typeface="Goudy Old Style" charset="0"/>
              <a:ea typeface="Goudy Old Style" charset="0"/>
              <a:cs typeface="Goudy Old Style" charset="0"/>
            </a:endParaRPr>
          </a:p>
        </p:txBody>
      </p:sp>
      <p:sp>
        <p:nvSpPr>
          <p:cNvPr id="12" name="Footer Placeholder 11"/>
          <p:cNvSpPr>
            <a:spLocks noGrp="1"/>
          </p:cNvSpPr>
          <p:nvPr>
            <p:ph type="ftr" sz="quarter" idx="5"/>
          </p:nvPr>
        </p:nvSpPr>
        <p:spPr>
          <a:xfrm>
            <a:off x="381000" y="7239000"/>
            <a:ext cx="9296400" cy="236022"/>
          </a:xfrm>
        </p:spPr>
        <p:txBody>
          <a:bodyPr/>
          <a:lstStyle/>
          <a:p>
            <a:r>
              <a:rPr lang="en-US" sz="1200" dirty="0" smtClean="0">
                <a:latin typeface="Goudy Old Style" charset="0"/>
                <a:ea typeface="Goudy Old Style" charset="0"/>
                <a:cs typeface="Goudy Old Style" charset="0"/>
              </a:rPr>
              <a:t>© 2018 The Lawlor Group                                                                                                                                                               </a:t>
            </a:r>
            <a:r>
              <a:rPr lang="en-US" sz="1200" dirty="0" err="1" smtClean="0">
                <a:latin typeface="Goudy Old Style" charset="0"/>
                <a:ea typeface="Goudy Old Style" charset="0"/>
                <a:cs typeface="Goudy Old Style" charset="0"/>
              </a:rPr>
              <a:t>www.thelawlorgroup.com</a:t>
            </a:r>
            <a:endParaRPr lang="en-US" sz="1200" dirty="0">
              <a:latin typeface="Goudy Old Style" charset="0"/>
              <a:ea typeface="Goudy Old Style" charset="0"/>
              <a:cs typeface="Goudy Old Style" charset="0"/>
            </a:endParaRPr>
          </a:p>
        </p:txBody>
      </p:sp>
      <p:sp>
        <p:nvSpPr>
          <p:cNvPr id="2" name="TextBox 1"/>
          <p:cNvSpPr txBox="1"/>
          <p:nvPr/>
        </p:nvSpPr>
        <p:spPr>
          <a:xfrm>
            <a:off x="901484" y="1681243"/>
            <a:ext cx="8623515" cy="1200329"/>
          </a:xfrm>
          <a:prstGeom prst="rect">
            <a:avLst/>
          </a:prstGeom>
          <a:noFill/>
        </p:spPr>
        <p:txBody>
          <a:bodyPr wrap="square" rtlCol="0">
            <a:spAutoFit/>
          </a:bodyPr>
          <a:lstStyle/>
          <a:p>
            <a:r>
              <a:rPr lang="en-US" dirty="0">
                <a:latin typeface="Goudy Old Style" charset="0"/>
                <a:ea typeface="Goudy Old Style" charset="0"/>
                <a:cs typeface="Goudy Old Style" charset="0"/>
              </a:rPr>
              <a:t>Sixteen of the choices among reasons for choosing a college have been consistently offered on CIRP’s survey during the past decade. The seven of them that have gained an average of at least half a percentage point per year are mostly focused on finances, with “the cost of attending this college” gaining the most.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141" y="2848749"/>
            <a:ext cx="4014119" cy="4626273"/>
          </a:xfrm>
          <a:prstGeom prst="rect">
            <a:avLst/>
          </a:prstGeom>
        </p:spPr>
      </p:pic>
    </p:spTree>
    <p:extLst>
      <p:ext uri="{BB962C8B-B14F-4D97-AF65-F5344CB8AC3E}">
        <p14:creationId xmlns:p14="http://schemas.microsoft.com/office/powerpoint/2010/main" val="1834628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697</Words>
  <Application>Microsoft Macintosh PowerPoint</Application>
  <PresentationFormat>Custom</PresentationFormat>
  <Paragraphs>69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Goudy Old Style</vt:lpstr>
      <vt:lpstr>Times New Roman</vt:lpstr>
      <vt:lpstr>Office Theme</vt:lpstr>
      <vt:lpstr>The Lawlor Group</vt:lpstr>
      <vt:lpstr>Five Questions the Higher Education Marketplace is Requiring Private Colleges to Answer </vt:lpstr>
      <vt:lpstr>Gradual Enrollment Growth </vt:lpstr>
      <vt:lpstr>Increase in Racial/Ethnic Diversity</vt:lpstr>
      <vt:lpstr>Variable Population Trends</vt:lpstr>
      <vt:lpstr>Small Market Share for High Price</vt:lpstr>
      <vt:lpstr>Price Growing Twice as Fast as Income</vt:lpstr>
      <vt:lpstr>Sticker Shock is a Deterrent</vt:lpstr>
      <vt:lpstr>Economic Considerations Increasing</vt:lpstr>
      <vt:lpstr>Growth in Majors with Higher Earning Potential</vt:lpstr>
      <vt:lpstr>Employment Outcomes Often Disappointing</vt:lpstr>
      <vt:lpstr>Career Relevance Adds Value</vt:lpstr>
      <vt:lpstr>Online Sources Matter</vt:lpstr>
      <vt:lpstr>Communication Requires Multiple Channels</vt:lpstr>
      <vt:lpstr>1.800.972.4345 | thelawlorgroup.com | tlg@thelawlorgroup.com</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LawLor Group &amp;  roLLins CoLLeGe</dc:title>
  <cp:lastModifiedBy>Microsoft Office User</cp:lastModifiedBy>
  <cp:revision>18</cp:revision>
  <dcterms:created xsi:type="dcterms:W3CDTF">2018-01-02T17:06:33Z</dcterms:created>
  <dcterms:modified xsi:type="dcterms:W3CDTF">2018-01-02T20:37:43Z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2017-03-16T00:00:00Z</vt:filetime>
  </property>
  <property fmtid="{D5CDD505-2E9C-101B-9397-08002B2CF9AE}" pid="3" name="Creator">
    <vt:lpwstr>Adobe InDesign CC 2017 (Macintosh)</vt:lpwstr>
  </property>
  <property fmtid="{D5CDD505-2E9C-101B-9397-08002B2CF9AE}" pid="4" name="LastSaved">
    <vt:filetime>2018-01-02T00:00:00Z</vt:filetime>
  </property>
</Properties>
</file>